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318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353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966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386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945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903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037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664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44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238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85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693D-8F69-41C5-A72C-A8693C0779E6}" type="datetimeFigureOut">
              <a:rPr lang="is-IS" smtClean="0"/>
              <a:t>29.10.2018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D6096-6DE8-43C5-A4C7-82D566070DD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329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kureyri@akureyri.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kureyri@akureyri.i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Viðtalstímar bæjarfulltrúa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77554"/>
          </a:xfrm>
        </p:spPr>
        <p:txBody>
          <a:bodyPr>
            <a:normAutofit/>
          </a:bodyPr>
          <a:lstStyle/>
          <a:p>
            <a:endParaRPr lang="is-IS" dirty="0"/>
          </a:p>
          <a:p>
            <a:r>
              <a:rPr lang="is-IS" dirty="0"/>
              <a:t>Leiðbeiningar fyrir bæjarfulltrúar</a:t>
            </a:r>
          </a:p>
          <a:p>
            <a:endParaRPr lang="is-IS" dirty="0"/>
          </a:p>
          <a:p>
            <a:r>
              <a:rPr lang="is-IS" dirty="0"/>
              <a:t>Inga Þöll Þórgnýsdóttir, bæjarlögmaður/persónuverndarfulltrúi</a:t>
            </a:r>
          </a:p>
          <a:p>
            <a:r>
              <a:rPr lang="is-IS" dirty="0"/>
              <a:t>Elva Björk Einarsdóttir, sérfræðingur á skjalasafni</a:t>
            </a:r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42" y="420624"/>
            <a:ext cx="1860289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Til að hraða málsmeðferð þeirra mála sem koma í viðtalstíma, er gott að leiðbeina um </a:t>
            </a:r>
            <a:r>
              <a:rPr lang="is-IS" dirty="0" err="1"/>
              <a:t>þær</a:t>
            </a:r>
            <a:r>
              <a:rPr lang="is-IS" dirty="0"/>
              <a:t> leiðir sem standa til boða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r>
              <a:rPr lang="is-IS" dirty="0"/>
              <a:t>1. Leiðbeina um ábendinganetfangið </a:t>
            </a:r>
            <a:r>
              <a:rPr lang="is-IS" dirty="0">
                <a:hlinkClick r:id="rId2"/>
              </a:rPr>
              <a:t>akureyri@akureyri.is</a:t>
            </a:r>
            <a:r>
              <a:rPr lang="is-IS" dirty="0"/>
              <a:t> eða fyrirspurna- og ábeningahnapp á vefsíðu Akureyrar, ef kvartað er m.a. undan verkefnum Umhverfismiðstöðvar</a:t>
            </a:r>
          </a:p>
          <a:p>
            <a:endParaRPr lang="is-IS" dirty="0"/>
          </a:p>
          <a:p>
            <a:r>
              <a:rPr lang="is-IS" dirty="0"/>
              <a:t>2. Leiðbeina um Íbúagátt, ef óskað er eftir gögnum</a:t>
            </a:r>
          </a:p>
          <a:p>
            <a:endParaRPr lang="is-IS" dirty="0"/>
          </a:p>
          <a:p>
            <a:r>
              <a:rPr lang="is-IS" dirty="0"/>
              <a:t>3. Leiðbeina um endurupptökurétt, ef </a:t>
            </a:r>
            <a:r>
              <a:rPr lang="is-IS" dirty="0" err="1"/>
              <a:t>óánægja</a:t>
            </a:r>
            <a:r>
              <a:rPr lang="is-IS" dirty="0"/>
              <a:t> er með ákvörðun í einstökum málum  </a:t>
            </a:r>
          </a:p>
        </p:txBody>
      </p:sp>
    </p:spTree>
    <p:extLst>
      <p:ext uri="{BB962C8B-B14F-4D97-AF65-F5344CB8AC3E}">
        <p14:creationId xmlns:p14="http://schemas.microsoft.com/office/powerpoint/2010/main" val="202088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Fyrirspurna- og ábendingahnappur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919" y="1603354"/>
            <a:ext cx="5788153" cy="5203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6314" y="5461686"/>
            <a:ext cx="2759675" cy="1194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195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Ábendinganetfangið </a:t>
            </a:r>
            <a:r>
              <a:rPr lang="is-IS" dirty="0">
                <a:hlinkClick r:id="rId2"/>
              </a:rPr>
              <a:t>akureyri@akureyri.is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eða fyrirspurnar- og ábendingahnappur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s-IS" dirty="0"/>
          </a:p>
          <a:p>
            <a:r>
              <a:rPr lang="is-IS" dirty="0"/>
              <a:t>Ef verið er að kvarta yfir framkvæmdum, gatnagerð eða viðhaldi gatna og gangstétta, götulýsingu, strætó, skorti á varúðarskiltum, sorphirðu og öðru sem Umhverfismiðstöð er með á sinni könnu er fljótvirkara að benda viðkomandi á </a:t>
            </a:r>
          </a:p>
          <a:p>
            <a:pPr lvl="1"/>
            <a:r>
              <a:rPr lang="is-IS" dirty="0"/>
              <a:t>Ábendinganetfangið </a:t>
            </a:r>
            <a:r>
              <a:rPr lang="is-IS" dirty="0">
                <a:hlinkClick r:id="rId2"/>
              </a:rPr>
              <a:t>akureyri@akureyri.is</a:t>
            </a:r>
            <a:r>
              <a:rPr lang="is-IS" dirty="0"/>
              <a:t> eða</a:t>
            </a:r>
          </a:p>
          <a:p>
            <a:pPr lvl="1"/>
            <a:r>
              <a:rPr lang="is-IS" dirty="0"/>
              <a:t>Fyrirspurna- og ábendingahnapp á heimasíðu Akureyrarbæjar</a:t>
            </a:r>
          </a:p>
          <a:p>
            <a:r>
              <a:rPr lang="is-IS" dirty="0"/>
              <a:t>Skjalasafn vaktar </a:t>
            </a:r>
            <a:r>
              <a:rPr lang="is-IS" dirty="0" err="1"/>
              <a:t>innkomnar</a:t>
            </a:r>
            <a:r>
              <a:rPr lang="is-IS" dirty="0"/>
              <a:t> ábendingar alla virka daga og kemur þeim áfram til viðeigandi úrvinnsluaðila. Yfirleitt er leyst úr málum sem berast með þessum hætti innan 2ja daga.</a:t>
            </a:r>
          </a:p>
          <a:p>
            <a:r>
              <a:rPr lang="is-IS" dirty="0"/>
              <a:t>Þetta er fljótvirkari aðferð en að fara með fundargerð viðtalstíma fyrir bæjarráð sem vísar málunum þaðan til viðeigandi nefnda. Sem dæmi vísar bæjarráð máli með ábendingu um </a:t>
            </a:r>
            <a:r>
              <a:rPr lang="is-IS" dirty="0" err="1"/>
              <a:t>snjómokstur</a:t>
            </a:r>
            <a:r>
              <a:rPr lang="is-IS" dirty="0"/>
              <a:t> til umhverfis- og mannvirkjaráðs sem svo tekur málið fyrir og kemur í réttan farveg hjá sér, t.d. með því að fela Umhverfismiðstöð að svara viðkomandi aðila.</a:t>
            </a:r>
          </a:p>
        </p:txBody>
      </p:sp>
    </p:spTree>
    <p:extLst>
      <p:ext uri="{BB962C8B-B14F-4D97-AF65-F5344CB8AC3E}">
        <p14:creationId xmlns:p14="http://schemas.microsoft.com/office/powerpoint/2010/main" val="99344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Íbúagátt</a:t>
            </a:r>
            <a:r>
              <a:rPr lang="is-IS" dirty="0"/>
              <a:t> – beiðni um gögn og upplýsingar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r>
              <a:rPr lang="is-IS" dirty="0"/>
              <a:t>Ef óskað er eftir aðgangi að gögnum, er einfaldast að leiðbeina um Íbúagátt Akureyrarbæjar.</a:t>
            </a:r>
          </a:p>
          <a:p>
            <a:r>
              <a:rPr lang="is-IS" dirty="0"/>
              <a:t>Undir Íbúagátt er smellt á umsóknir og þar er m.a. hægt að óska eftir aðgangi að upplýsingum og gögnum.</a:t>
            </a:r>
            <a:endParaRPr lang="is-IS" dirty="0">
              <a:solidFill>
                <a:srgbClr val="FF0000"/>
              </a:solidFill>
            </a:endParaRPr>
          </a:p>
          <a:p>
            <a:r>
              <a:rPr lang="is-IS" dirty="0"/>
              <a:t>Skjalasafnið býr til mál í skjalakerfinu og vísar til bæjarlögmanns og viðkomandi sviðsstjóra, þar sem óskað er eftir gögnum.</a:t>
            </a:r>
          </a:p>
          <a:p>
            <a:r>
              <a:rPr lang="is-IS" dirty="0"/>
              <a:t>Þetta er fljótvirkari aðferð en að fara með mál fyrir bæjarráð og vísa því þaðan til viðkomandi stjórnanda eða ráðs.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3465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Íbúagátt</a:t>
            </a:r>
            <a:r>
              <a:rPr lang="is-IS" dirty="0"/>
              <a:t> – </a:t>
            </a:r>
            <a:r>
              <a:rPr lang="is-IS" dirty="0" smtClean="0"/>
              <a:t>rafræn </a:t>
            </a:r>
            <a:r>
              <a:rPr lang="is-IS" dirty="0"/>
              <a:t>skilríki eða </a:t>
            </a:r>
            <a:r>
              <a:rPr lang="is-IS" dirty="0" err="1"/>
              <a:t>Íslykill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6710"/>
            <a:ext cx="6769608" cy="2516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073" y="3044237"/>
            <a:ext cx="6309574" cy="2869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9665" y="4308389"/>
            <a:ext cx="6301946" cy="823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347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Endurupptökuákvæði 24. gr. stjórnsýslulaga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Ef vart verður við óánægju með ákvörðun bæjarins í einstökum málum, þar sem tekin hefur verið stjórnvaldsákvörðun, er einfaldast að leiðbeina um endurupptökurétt.</a:t>
            </a:r>
          </a:p>
          <a:p>
            <a:r>
              <a:rPr lang="is-IS" dirty="0"/>
              <a:t>Dæmi um stjórnvaldsákvörðun:</a:t>
            </a:r>
          </a:p>
          <a:p>
            <a:pPr lvl="1"/>
            <a:r>
              <a:rPr lang="is-IS" dirty="0"/>
              <a:t>Ákvarðanir í skipulags- og byggingarmálum </a:t>
            </a:r>
          </a:p>
          <a:p>
            <a:pPr lvl="2"/>
            <a:r>
              <a:rPr lang="is-IS" dirty="0"/>
              <a:t>Dæmi: samþykki deiliskipulags, synjun um byggingarleyfi</a:t>
            </a:r>
          </a:p>
          <a:p>
            <a:pPr lvl="1"/>
            <a:r>
              <a:rPr lang="is-IS" dirty="0"/>
              <a:t>Ákvarðanir í velferðarmálum </a:t>
            </a:r>
          </a:p>
          <a:p>
            <a:pPr lvl="2"/>
            <a:r>
              <a:rPr lang="is-IS" dirty="0"/>
              <a:t>Synjun um félagslegan styrk (þar ber að nýta fyrst áfrýjunarheimild til velferðarráðs)</a:t>
            </a:r>
          </a:p>
          <a:p>
            <a:r>
              <a:rPr lang="is-IS" b="1" dirty="0"/>
              <a:t>Leiðbeina skal um að beiðni um endurupptöku skal beina til bæjarráðs, sem kannar hvort skilyrði eru fyrir hendi.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4673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Skilyrði endurupptöku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Eftir að stjórnvald hefur tekið ákvörðun og hún verið tilkynnt á aðili máls rétt á því að mál </a:t>
            </a:r>
            <a:r>
              <a:rPr lang="is-IS" dirty="0" err="1"/>
              <a:t>sé</a:t>
            </a:r>
            <a:r>
              <a:rPr lang="is-IS" dirty="0"/>
              <a:t> tekið til meðferðar á </a:t>
            </a:r>
            <a:r>
              <a:rPr lang="is-IS" dirty="0" err="1"/>
              <a:t>ný</a:t>
            </a:r>
            <a:r>
              <a:rPr lang="is-IS" dirty="0"/>
              <a:t>, ef annað hvort 1. eða 2. </a:t>
            </a:r>
            <a:r>
              <a:rPr lang="is-IS" dirty="0" err="1"/>
              <a:t>tl</a:t>
            </a:r>
            <a:r>
              <a:rPr lang="is-IS" dirty="0"/>
              <a:t>. ákvæðisins er uppfyllt: </a:t>
            </a:r>
          </a:p>
          <a:p>
            <a:pPr lvl="1"/>
            <a:r>
              <a:rPr lang="is-IS" dirty="0"/>
              <a:t> 	1. ákvörðun hefur byggst á </a:t>
            </a:r>
            <a:r>
              <a:rPr lang="is-IS" dirty="0" err="1"/>
              <a:t>ófullnægjandi</a:t>
            </a:r>
            <a:r>
              <a:rPr lang="is-IS" dirty="0"/>
              <a:t> eða röngum upplýsingum um málsatvik, eða </a:t>
            </a:r>
          </a:p>
          <a:p>
            <a:pPr lvl="1"/>
            <a:r>
              <a:rPr lang="is-IS" dirty="0"/>
              <a:t>   2. </a:t>
            </a:r>
            <a:r>
              <a:rPr lang="is-IS" dirty="0" err="1"/>
              <a:t>íþyngjandi</a:t>
            </a:r>
            <a:r>
              <a:rPr lang="is-IS" dirty="0"/>
              <a:t> ákvörðun um boð eða bann hefur byggst á atvikum sem breyst hafa verulega frá því að ákvörðun var tekin. </a:t>
            </a:r>
          </a:p>
          <a:p>
            <a:r>
              <a:rPr lang="is-IS" dirty="0"/>
              <a:t>Frestir til að biðja um endurupptöku:</a:t>
            </a:r>
          </a:p>
          <a:p>
            <a:pPr lvl="1"/>
            <a:r>
              <a:rPr lang="is-IS" dirty="0"/>
              <a:t>Meginreglan er innan þriggja </a:t>
            </a:r>
            <a:r>
              <a:rPr lang="is-IS" dirty="0" err="1"/>
              <a:t>mánuða</a:t>
            </a:r>
            <a:r>
              <a:rPr lang="is-IS" dirty="0"/>
              <a:t> frá því að aðila var tilkynnt um ákvörðun </a:t>
            </a:r>
          </a:p>
          <a:p>
            <a:pPr lvl="1"/>
            <a:r>
              <a:rPr lang="is-IS" dirty="0"/>
              <a:t>Undantekning er innan árs, ef veigamiklar ástæður </a:t>
            </a:r>
            <a:r>
              <a:rPr lang="is-IS" dirty="0" err="1"/>
              <a:t>mæla</a:t>
            </a:r>
            <a:r>
              <a:rPr lang="is-IS" dirty="0"/>
              <a:t> með því </a:t>
            </a:r>
          </a:p>
        </p:txBody>
      </p:sp>
    </p:spTree>
    <p:extLst>
      <p:ext uri="{BB962C8B-B14F-4D97-AF65-F5344CB8AC3E}">
        <p14:creationId xmlns:p14="http://schemas.microsoft.com/office/powerpoint/2010/main" val="414034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Breytt verklag við fundargerðir viðtalstíma – </a:t>
            </a:r>
            <a:r>
              <a:rPr lang="is-IS" dirty="0" err="1"/>
              <a:t>persónuuppýsingar</a:t>
            </a:r>
            <a:r>
              <a:rPr lang="is-IS" dirty="0"/>
              <a:t> í viðkvæmum málum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Bæjarfulltrúar skrá fundargerð eins og verið hefur.</a:t>
            </a:r>
          </a:p>
          <a:p>
            <a:r>
              <a:rPr lang="is-IS" dirty="0"/>
              <a:t>Þau mál sem leiðbeint er um eru einnig skráð í fundargerð en tiltekið að leiðbeint hafi verið um t.d. Íbúagátt </a:t>
            </a:r>
            <a:r>
              <a:rPr lang="is-IS"/>
              <a:t>eða ábendingahnapp.</a:t>
            </a:r>
            <a:endParaRPr lang="is-IS" dirty="0"/>
          </a:p>
          <a:p>
            <a:r>
              <a:rPr lang="is-IS" dirty="0"/>
              <a:t>Áður en fundargerð viðtalstíma bæjarfulltrúa er sett á dagskrá bæjarráðs tekur sérfræðingur á skjalasafni út allar viðkvæmar persónuupplýsingar í samráði við bæjarlögmann.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011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511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Viðtalstímar bæjarfulltrúa</vt:lpstr>
      <vt:lpstr>Til að hraða málsmeðferð þeirra mála sem koma í viðtalstíma, er gott að leiðbeina um þær leiðir sem standa til boða</vt:lpstr>
      <vt:lpstr>Fyrirspurna- og ábendingahnappur </vt:lpstr>
      <vt:lpstr>Ábendinganetfangið akureyri@akureyri.is eða fyrirspurnar- og ábendingahnappur </vt:lpstr>
      <vt:lpstr>Íbúagátt – beiðni um gögn og upplýsingar</vt:lpstr>
      <vt:lpstr>Íbúagátt – rafræn skilríki eða Íslykill</vt:lpstr>
      <vt:lpstr>Endurupptökuákvæði 24. gr. stjórnsýslulaga</vt:lpstr>
      <vt:lpstr>Skilyrði endurupptöku</vt:lpstr>
      <vt:lpstr>Breytt verklag við fundargerðir viðtalstíma – persónuuppýsingar í viðkvæmum málum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Viðtalstímar bæjarfulltrúa</dc:title>
  <dc:creator>Inga Þöll Þórgnýsdóttir</dc:creator>
  <cp:lastModifiedBy>Elva Björk Einarsdóttir</cp:lastModifiedBy>
  <cp:revision>13</cp:revision>
  <dcterms:created xsi:type="dcterms:W3CDTF">2018-10-29T09:45:28Z</dcterms:created>
  <dcterms:modified xsi:type="dcterms:W3CDTF">2018-10-29T13:40:55Z</dcterms:modified>
</cp:coreProperties>
</file>